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317" r:id="rId8"/>
    <p:sldId id="263" r:id="rId9"/>
    <p:sldId id="264" r:id="rId10"/>
    <p:sldId id="259" r:id="rId11"/>
    <p:sldId id="265" r:id="rId12"/>
    <p:sldId id="267" r:id="rId13"/>
    <p:sldId id="268" r:id="rId14"/>
    <p:sldId id="270" r:id="rId15"/>
    <p:sldId id="271" r:id="rId16"/>
    <p:sldId id="312" r:id="rId17"/>
    <p:sldId id="274" r:id="rId18"/>
    <p:sldId id="276" r:id="rId19"/>
    <p:sldId id="278" r:id="rId20"/>
    <p:sldId id="279" r:id="rId21"/>
    <p:sldId id="282" r:id="rId22"/>
    <p:sldId id="281" r:id="rId23"/>
    <p:sldId id="284" r:id="rId24"/>
    <p:sldId id="280" r:id="rId25"/>
    <p:sldId id="283" r:id="rId26"/>
    <p:sldId id="288" r:id="rId27"/>
    <p:sldId id="291" r:id="rId28"/>
    <p:sldId id="292" r:id="rId29"/>
    <p:sldId id="295" r:id="rId30"/>
    <p:sldId id="296" r:id="rId31"/>
    <p:sldId id="300" r:id="rId32"/>
    <p:sldId id="313" r:id="rId33"/>
    <p:sldId id="299" r:id="rId34"/>
    <p:sldId id="303" r:id="rId35"/>
    <p:sldId id="302" r:id="rId36"/>
    <p:sldId id="304" r:id="rId37"/>
    <p:sldId id="308" r:id="rId38"/>
    <p:sldId id="310" r:id="rId39"/>
    <p:sldId id="314" r:id="rId40"/>
    <p:sldId id="315" r:id="rId41"/>
    <p:sldId id="316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A7A108A-8443-41DB-AC56-F7CFF02CD712}">
          <p14:sldIdLst>
            <p14:sldId id="256"/>
            <p14:sldId id="257"/>
            <p14:sldId id="258"/>
            <p14:sldId id="260"/>
            <p14:sldId id="261"/>
            <p14:sldId id="262"/>
            <p14:sldId id="317"/>
            <p14:sldId id="263"/>
            <p14:sldId id="264"/>
            <p14:sldId id="259"/>
            <p14:sldId id="265"/>
            <p14:sldId id="267"/>
            <p14:sldId id="268"/>
            <p14:sldId id="270"/>
            <p14:sldId id="271"/>
            <p14:sldId id="312"/>
            <p14:sldId id="274"/>
            <p14:sldId id="276"/>
            <p14:sldId id="278"/>
            <p14:sldId id="279"/>
            <p14:sldId id="282"/>
            <p14:sldId id="281"/>
            <p14:sldId id="284"/>
            <p14:sldId id="280"/>
            <p14:sldId id="283"/>
            <p14:sldId id="288"/>
            <p14:sldId id="291"/>
            <p14:sldId id="292"/>
            <p14:sldId id="295"/>
            <p14:sldId id="296"/>
            <p14:sldId id="300"/>
            <p14:sldId id="313"/>
            <p14:sldId id="299"/>
            <p14:sldId id="303"/>
            <p14:sldId id="302"/>
            <p14:sldId id="304"/>
            <p14:sldId id="308"/>
            <p14:sldId id="310"/>
            <p14:sldId id="314"/>
            <p14:sldId id="315"/>
            <p14:sldId id="31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4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57BB4-78F9-46F1-8413-EDE49AF2665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F9B15-3B0E-42E6-8F53-D4E97A02E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175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57BB4-78F9-46F1-8413-EDE49AF2665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F9B15-3B0E-42E6-8F53-D4E97A02E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869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57BB4-78F9-46F1-8413-EDE49AF2665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F9B15-3B0E-42E6-8F53-D4E97A02E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476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57BB4-78F9-46F1-8413-EDE49AF2665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F9B15-3B0E-42E6-8F53-D4E97A02E86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283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57BB4-78F9-46F1-8413-EDE49AF2665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F9B15-3B0E-42E6-8F53-D4E97A02E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4911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57BB4-78F9-46F1-8413-EDE49AF2665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F9B15-3B0E-42E6-8F53-D4E97A02E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062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57BB4-78F9-46F1-8413-EDE49AF2665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F9B15-3B0E-42E6-8F53-D4E97A02E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3464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57BB4-78F9-46F1-8413-EDE49AF2665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F9B15-3B0E-42E6-8F53-D4E97A02E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0144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57BB4-78F9-46F1-8413-EDE49AF2665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F9B15-3B0E-42E6-8F53-D4E97A02E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216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57BB4-78F9-46F1-8413-EDE49AF2665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F9B15-3B0E-42E6-8F53-D4E97A02E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220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57BB4-78F9-46F1-8413-EDE49AF2665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F9B15-3B0E-42E6-8F53-D4E97A02E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07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57BB4-78F9-46F1-8413-EDE49AF2665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F9B15-3B0E-42E6-8F53-D4E97A02E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645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57BB4-78F9-46F1-8413-EDE49AF2665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F9B15-3B0E-42E6-8F53-D4E97A02E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205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57BB4-78F9-46F1-8413-EDE49AF2665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F9B15-3B0E-42E6-8F53-D4E97A02E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807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57BB4-78F9-46F1-8413-EDE49AF2665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F9B15-3B0E-42E6-8F53-D4E97A02E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282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57BB4-78F9-46F1-8413-EDE49AF2665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F9B15-3B0E-42E6-8F53-D4E97A02E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716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57BB4-78F9-46F1-8413-EDE49AF2665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F9B15-3B0E-42E6-8F53-D4E97A02E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929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EE57BB4-78F9-46F1-8413-EDE49AF2665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F9B15-3B0E-42E6-8F53-D4E97A02E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3148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f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4AC41-9EA9-3936-28A6-1DDAAE1184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6400"/>
            <a:ext cx="9144000" cy="2387600"/>
          </a:xfrm>
        </p:spPr>
        <p:txBody>
          <a:bodyPr/>
          <a:lstStyle/>
          <a:p>
            <a:r>
              <a:rPr lang="en-US" i="1" dirty="0"/>
              <a:t>Historical Marker </a:t>
            </a:r>
            <a:br>
              <a:rPr lang="en-US" i="1" dirty="0"/>
            </a:br>
            <a:r>
              <a:rPr lang="en-US" i="1" dirty="0"/>
              <a:t>Restoration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35B18E-6B23-4F04-972B-CDE3A7C3C3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5400" b="1" dirty="0">
                <a:latin typeface="Trade Gothic Next Heavy" panose="020F0502020204030204" pitchFamily="34" charset="0"/>
              </a:rPr>
              <a:t>Keeping History Alive</a:t>
            </a:r>
          </a:p>
        </p:txBody>
      </p:sp>
    </p:spTree>
    <p:extLst>
      <p:ext uri="{BB962C8B-B14F-4D97-AF65-F5344CB8AC3E}">
        <p14:creationId xmlns:p14="http://schemas.microsoft.com/office/powerpoint/2010/main" val="3884483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88581-BFA7-78A6-7221-C0C2EA569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/>
              <a:t>Historical Marker</a:t>
            </a:r>
            <a:br>
              <a:rPr lang="en-US" b="1" i="1" dirty="0"/>
            </a:br>
            <a:r>
              <a:rPr lang="en-US" b="1" i="1" dirty="0"/>
              <a:t>Restoration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32C2B-6E4E-541D-7C57-11B6720B9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How this all started – several years ago</a:t>
            </a:r>
          </a:p>
          <a:p>
            <a:r>
              <a:rPr lang="en-US" sz="2800" b="1" dirty="0"/>
              <a:t>Vince’s Bridge Marker </a:t>
            </a:r>
          </a:p>
          <a:p>
            <a:r>
              <a:rPr lang="en-US" sz="2800" b="1" dirty="0"/>
              <a:t>Placed by the Daughters of Republic of Texas -San Jacinto Chapter in the early 1900’s </a:t>
            </a:r>
          </a:p>
          <a:p>
            <a:r>
              <a:rPr lang="en-US" sz="2800" b="1" dirty="0"/>
              <a:t>Neither the County or Pasadena wanted to claim the area. </a:t>
            </a:r>
          </a:p>
          <a:p>
            <a:r>
              <a:rPr lang="en-US" sz="2800" b="1" dirty="0"/>
              <a:t>Marker was mowed around and new Texas Flags placed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663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F196C-71E7-C924-A51B-AD83FB3D9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/>
              <a:t>Historical Marker</a:t>
            </a:r>
            <a:br>
              <a:rPr lang="en-US" b="1" i="1" dirty="0"/>
            </a:br>
            <a:r>
              <a:rPr lang="en-US" b="1" i="1" dirty="0"/>
              <a:t>Restoration</a:t>
            </a:r>
            <a:endParaRPr lang="en-US" dirty="0"/>
          </a:p>
        </p:txBody>
      </p:sp>
      <p:pic>
        <p:nvPicPr>
          <p:cNvPr id="5" name="Content Placeholder 4" descr="A stone in the grass&#10;&#10;Description automatically generated">
            <a:extLst>
              <a:ext uri="{FF2B5EF4-FFF2-40B4-BE49-F238E27FC236}">
                <a16:creationId xmlns:a16="http://schemas.microsoft.com/office/drawing/2014/main" id="{323686F0-E00B-BE36-B061-8B32537D32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76" y="1853248"/>
            <a:ext cx="4947474" cy="4906297"/>
          </a:xfrm>
        </p:spPr>
      </p:pic>
    </p:spTree>
    <p:extLst>
      <p:ext uri="{BB962C8B-B14F-4D97-AF65-F5344CB8AC3E}">
        <p14:creationId xmlns:p14="http://schemas.microsoft.com/office/powerpoint/2010/main" val="2075390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33DFE-B162-3D10-C256-E1F876C6B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/>
              <a:t>Historical Marker</a:t>
            </a:r>
            <a:br>
              <a:rPr lang="en-US" b="1" i="1" dirty="0"/>
            </a:br>
            <a:r>
              <a:rPr lang="en-US" b="1" i="1" dirty="0"/>
              <a:t>Restoration</a:t>
            </a:r>
            <a:endParaRPr lang="en-US" dirty="0"/>
          </a:p>
        </p:txBody>
      </p:sp>
      <p:pic>
        <p:nvPicPr>
          <p:cNvPr id="5" name="Content Placeholder 4" descr="A person standing in a grass field next to a stone&#10;&#10;Description automatically generated">
            <a:extLst>
              <a:ext uri="{FF2B5EF4-FFF2-40B4-BE49-F238E27FC236}">
                <a16:creationId xmlns:a16="http://schemas.microsoft.com/office/drawing/2014/main" id="{7439ECAD-BBB3-034D-D0EC-3D471F35A3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004" y="2058384"/>
            <a:ext cx="3650936" cy="4195762"/>
          </a:xfrm>
        </p:spPr>
      </p:pic>
    </p:spTree>
    <p:extLst>
      <p:ext uri="{BB962C8B-B14F-4D97-AF65-F5344CB8AC3E}">
        <p14:creationId xmlns:p14="http://schemas.microsoft.com/office/powerpoint/2010/main" val="1749749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23518-5375-81AF-1204-297B15492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/>
              <a:t>Historical Marker</a:t>
            </a:r>
            <a:br>
              <a:rPr lang="en-US" b="1" i="1" dirty="0"/>
            </a:br>
            <a:r>
              <a:rPr lang="en-US" b="1" i="1" dirty="0"/>
              <a:t>Restoration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A5221-87F9-A788-23A3-344E1369C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Issac </a:t>
            </a:r>
            <a:r>
              <a:rPr lang="en-US" sz="2800" b="1" dirty="0" err="1"/>
              <a:t>Batterhouse</a:t>
            </a:r>
            <a:r>
              <a:rPr lang="en-US" sz="2800" b="1" dirty="0"/>
              <a:t> Marker </a:t>
            </a:r>
          </a:p>
          <a:p>
            <a:r>
              <a:rPr lang="en-US" sz="2800" b="1" dirty="0"/>
              <a:t>The </a:t>
            </a:r>
            <a:r>
              <a:rPr lang="en-US" sz="2800" b="1" dirty="0" err="1"/>
              <a:t>Batterson</a:t>
            </a:r>
            <a:r>
              <a:rPr lang="en-US" sz="2800" b="1" dirty="0"/>
              <a:t> House flooring was used by Sam Houston’s Texian Army to cross Buffalo Bayou</a:t>
            </a:r>
          </a:p>
          <a:p>
            <a:r>
              <a:rPr lang="en-US" sz="2800" b="1" dirty="0"/>
              <a:t>The </a:t>
            </a:r>
            <a:r>
              <a:rPr lang="en-US" sz="2800" b="1" dirty="0" err="1"/>
              <a:t>Batterson</a:t>
            </a:r>
            <a:r>
              <a:rPr lang="en-US" sz="2800" b="1" dirty="0"/>
              <a:t> house was also used to shelter the sick and injured as was the </a:t>
            </a:r>
            <a:r>
              <a:rPr lang="en-US" sz="2800" b="1" dirty="0" err="1"/>
              <a:t>DeZavalla</a:t>
            </a:r>
            <a:r>
              <a:rPr lang="en-US" sz="2800" b="1" dirty="0"/>
              <a:t> Home</a:t>
            </a:r>
          </a:p>
          <a:p>
            <a:r>
              <a:rPr lang="en-US" sz="2800" b="1" dirty="0"/>
              <a:t>First marker that the Harris County Historical Commission wanted restored. </a:t>
            </a:r>
          </a:p>
        </p:txBody>
      </p:sp>
    </p:spTree>
    <p:extLst>
      <p:ext uri="{BB962C8B-B14F-4D97-AF65-F5344CB8AC3E}">
        <p14:creationId xmlns:p14="http://schemas.microsoft.com/office/powerpoint/2010/main" val="2389623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30A0F-AC4C-7BBD-0DBC-691C85512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/>
              <a:t>Historical Marker</a:t>
            </a:r>
            <a:br>
              <a:rPr lang="en-US" b="1" i="1" dirty="0"/>
            </a:br>
            <a:r>
              <a:rPr lang="en-US" b="1" i="1" dirty="0"/>
              <a:t>Restoration Materials/Tools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2C5A32-82D3-AFF1-9AFD-1C0FF55EF3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Safety Cones if you are working in high traffic area</a:t>
            </a:r>
          </a:p>
          <a:p>
            <a:r>
              <a:rPr lang="en-US" sz="2800" b="1" dirty="0"/>
              <a:t>Stiff wire brush (stainless steel works best) </a:t>
            </a:r>
          </a:p>
          <a:p>
            <a:r>
              <a:rPr lang="en-US" sz="2800" b="1" dirty="0"/>
              <a:t>Soft  bristle scrub brush </a:t>
            </a:r>
          </a:p>
          <a:p>
            <a:r>
              <a:rPr lang="en-US" sz="2800" b="1" dirty="0"/>
              <a:t>Spray bottle or bucket of water  </a:t>
            </a:r>
          </a:p>
          <a:p>
            <a:r>
              <a:rPr lang="en-US" sz="2800" b="1" dirty="0"/>
              <a:t>Soap and towels </a:t>
            </a:r>
          </a:p>
          <a:p>
            <a:r>
              <a:rPr lang="en-US" sz="2800" b="1" dirty="0"/>
              <a:t>Can of High Temperature black lacquer spray paint </a:t>
            </a:r>
          </a:p>
          <a:p>
            <a:r>
              <a:rPr lang="en-US" sz="2800" b="1" dirty="0"/>
              <a:t>Painter’s mask </a:t>
            </a:r>
          </a:p>
          <a:p>
            <a:pPr marL="0" indent="0">
              <a:buNone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154991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50EBB-A4D0-4DA1-7FD1-703D4B022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/>
              <a:t>Historical Marker</a:t>
            </a:r>
            <a:br>
              <a:rPr lang="en-US" b="1" i="1" dirty="0"/>
            </a:br>
            <a:r>
              <a:rPr lang="en-US" b="1" i="1" dirty="0"/>
              <a:t>Restoration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3AFAC-7592-394D-B681-72CEE341E9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b="1" dirty="0"/>
              <a:t>Can of clear lacquer spray paint  </a:t>
            </a:r>
          </a:p>
          <a:p>
            <a:r>
              <a:rPr lang="en-US" sz="3000" b="1" dirty="0"/>
              <a:t> Lacquer thinner </a:t>
            </a:r>
          </a:p>
          <a:p>
            <a:r>
              <a:rPr lang="en-US" sz="3000" b="1" dirty="0"/>
              <a:t>80 grit and 120 grit sandpaper </a:t>
            </a:r>
          </a:p>
          <a:p>
            <a:r>
              <a:rPr lang="en-US" sz="3000" b="1" dirty="0"/>
              <a:t>Power sander or hand sanding block </a:t>
            </a:r>
          </a:p>
          <a:p>
            <a:r>
              <a:rPr lang="en-US" sz="3000" b="1" dirty="0"/>
              <a:t>Roll of two-inch painter's masking tape </a:t>
            </a:r>
          </a:p>
          <a:p>
            <a:r>
              <a:rPr lang="en-US" sz="3000" b="1" dirty="0"/>
              <a:t>Roll of one-inch painter’s masking tape</a:t>
            </a:r>
          </a:p>
          <a:p>
            <a:r>
              <a:rPr lang="en-US" sz="3000" b="1" dirty="0"/>
              <a:t>ladder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9805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16D0E-DB69-770B-FD33-230935B42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653" y="194268"/>
            <a:ext cx="9404723" cy="1400530"/>
          </a:xfrm>
        </p:spPr>
        <p:txBody>
          <a:bodyPr/>
          <a:lstStyle/>
          <a:p>
            <a:pPr algn="ctr"/>
            <a:r>
              <a:rPr lang="en-US" b="1" i="1" dirty="0"/>
              <a:t>Historical Marker</a:t>
            </a:r>
            <a:br>
              <a:rPr lang="en-US" b="1" i="1" dirty="0"/>
            </a:br>
            <a:r>
              <a:rPr lang="en-US" b="1" i="1" dirty="0"/>
              <a:t>Restoration</a:t>
            </a:r>
            <a:endParaRPr lang="en-US" dirty="0"/>
          </a:p>
        </p:txBody>
      </p:sp>
      <p:pic>
        <p:nvPicPr>
          <p:cNvPr id="5" name="Content Placeholder 4" descr="A stone monument with text on it&#10;&#10;Description automatically generated">
            <a:extLst>
              <a:ext uri="{FF2B5EF4-FFF2-40B4-BE49-F238E27FC236}">
                <a16:creationId xmlns:a16="http://schemas.microsoft.com/office/drawing/2014/main" id="{BA8DD1E5-486A-1B6E-39A4-730E4C6BB8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47103" y="2241676"/>
            <a:ext cx="5053779" cy="3790334"/>
          </a:xfrm>
        </p:spPr>
      </p:pic>
    </p:spTree>
    <p:extLst>
      <p:ext uri="{BB962C8B-B14F-4D97-AF65-F5344CB8AC3E}">
        <p14:creationId xmlns:p14="http://schemas.microsoft.com/office/powerpoint/2010/main" val="23107162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EF0EF-C7CE-0337-62D9-367BE3B0E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/>
              <a:t>Historical Marker</a:t>
            </a:r>
            <a:br>
              <a:rPr lang="en-US" b="1" i="1" dirty="0"/>
            </a:br>
            <a:r>
              <a:rPr lang="en-US" b="1" i="1" dirty="0"/>
              <a:t>Restoration</a:t>
            </a:r>
            <a:endParaRPr lang="en-US" dirty="0"/>
          </a:p>
        </p:txBody>
      </p:sp>
      <p:pic>
        <p:nvPicPr>
          <p:cNvPr id="5" name="Content Placeholder 4" descr="A black plaque with text on it">
            <a:extLst>
              <a:ext uri="{FF2B5EF4-FFF2-40B4-BE49-F238E27FC236}">
                <a16:creationId xmlns:a16="http://schemas.microsoft.com/office/drawing/2014/main" id="{4D3CEC41-D681-CE29-DB01-9387BD0A0C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52977" y="2453820"/>
            <a:ext cx="4804571" cy="3603428"/>
          </a:xfrm>
        </p:spPr>
      </p:pic>
    </p:spTree>
    <p:extLst>
      <p:ext uri="{BB962C8B-B14F-4D97-AF65-F5344CB8AC3E}">
        <p14:creationId xmlns:p14="http://schemas.microsoft.com/office/powerpoint/2010/main" val="17887509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E938B-B0BF-C388-0095-1EA442DB1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318" y="182008"/>
            <a:ext cx="9404723" cy="1400530"/>
          </a:xfrm>
        </p:spPr>
        <p:txBody>
          <a:bodyPr/>
          <a:lstStyle/>
          <a:p>
            <a:pPr algn="ctr"/>
            <a:r>
              <a:rPr lang="en-US" b="1" i="1" dirty="0"/>
              <a:t>Historical Marker</a:t>
            </a:r>
            <a:br>
              <a:rPr lang="en-US" b="1" i="1" dirty="0"/>
            </a:br>
            <a:r>
              <a:rPr lang="en-US" b="1" i="1" dirty="0"/>
              <a:t>Restoration</a:t>
            </a:r>
            <a:endParaRPr lang="en-US" dirty="0"/>
          </a:p>
        </p:txBody>
      </p:sp>
      <p:pic>
        <p:nvPicPr>
          <p:cNvPr id="5" name="Content Placeholder 4" descr="A black sign with white text&#10;&#10;Description automatically generated">
            <a:extLst>
              <a:ext uri="{FF2B5EF4-FFF2-40B4-BE49-F238E27FC236}">
                <a16:creationId xmlns:a16="http://schemas.microsoft.com/office/drawing/2014/main" id="{D9995585-6534-9283-1403-0344D33457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80437" y="2296914"/>
            <a:ext cx="4847192" cy="3635394"/>
          </a:xfrm>
        </p:spPr>
      </p:pic>
      <p:pic>
        <p:nvPicPr>
          <p:cNvPr id="4" name="Picture 3" descr="A stone monument with text on it&#10;&#10;Description automatically generated">
            <a:extLst>
              <a:ext uri="{FF2B5EF4-FFF2-40B4-BE49-F238E27FC236}">
                <a16:creationId xmlns:a16="http://schemas.microsoft.com/office/drawing/2014/main" id="{2FD5360A-F2E9-E848-DBC2-4763DB701E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15447" y="2017095"/>
            <a:ext cx="5166985" cy="387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8259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FB240-2E3C-66E4-DB58-89D0E644E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/>
              <a:t>Historical Marker</a:t>
            </a:r>
            <a:br>
              <a:rPr lang="en-US" b="1" i="1" dirty="0"/>
            </a:br>
            <a:r>
              <a:rPr lang="en-US" b="1" i="1" dirty="0"/>
              <a:t>Restoration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1F5F0-F20E-D2BC-EDEE-1B25A3B933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i="0" dirty="0">
                <a:effectLst/>
              </a:rPr>
              <a:t>New Kentucky is the historical location of the Abraham Roberts Homesite and Texas Army Route. </a:t>
            </a:r>
          </a:p>
          <a:p>
            <a:r>
              <a:rPr lang="en-US" sz="2800" b="1" i="0" dirty="0">
                <a:effectLst/>
              </a:rPr>
              <a:t> Which Way Tree is a spot where Sam Houston and his army were pointed by Abraham Roberts to head southeast, eventually marching to San Jacinto????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0111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DA482-DBB0-9C08-2CD3-E23396B26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/>
              <a:t>Historical Marker</a:t>
            </a:r>
            <a:br>
              <a:rPr lang="en-US" b="1" i="1" dirty="0"/>
            </a:br>
            <a:r>
              <a:rPr lang="en-US" b="1" i="1" dirty="0"/>
              <a:t>Restoration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64D78-C95B-9163-25B0-C6153AD71F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/>
              <a:t>Preserving and Protecting Texas Historical Markers and Monuments maintain the importance of keeping our past alive for future generations.</a:t>
            </a:r>
          </a:p>
          <a:p>
            <a:pPr marL="0" indent="0">
              <a:buNone/>
            </a:pPr>
            <a:r>
              <a:rPr lang="en-US" sz="2800" b="1" dirty="0"/>
              <a:t>Across the State of Texas, we have many markers that need major restoration.</a:t>
            </a:r>
          </a:p>
          <a:p>
            <a:pPr marL="0" indent="0">
              <a:buNone/>
            </a:pPr>
            <a:r>
              <a:rPr lang="en-US" sz="2800" b="1" dirty="0"/>
              <a:t>Working together with various groups in a community can restore these markers to noticeable script. </a:t>
            </a:r>
          </a:p>
          <a:p>
            <a:pPr marL="0" indent="0">
              <a:buNone/>
            </a:pPr>
            <a:r>
              <a:rPr lang="en-US" sz="2800" b="1" dirty="0"/>
              <a:t> </a:t>
            </a:r>
          </a:p>
          <a:p>
            <a:pPr marL="0" indent="0">
              <a:buNone/>
            </a:pPr>
            <a:r>
              <a:rPr lang="en-US" sz="2800" b="1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2547417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FA01F-C2E9-F91B-F743-60FFD93CF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292" y="260989"/>
            <a:ext cx="9404723" cy="1400530"/>
          </a:xfrm>
        </p:spPr>
        <p:txBody>
          <a:bodyPr/>
          <a:lstStyle/>
          <a:p>
            <a:pPr algn="ctr"/>
            <a:r>
              <a:rPr lang="en-US" b="1" i="1" dirty="0"/>
              <a:t>Historical Marker</a:t>
            </a:r>
            <a:br>
              <a:rPr lang="en-US" b="1" i="1" dirty="0"/>
            </a:br>
            <a:r>
              <a:rPr lang="en-US" b="1" i="1" dirty="0"/>
              <a:t>Restoration</a:t>
            </a:r>
            <a:endParaRPr lang="en-US" dirty="0"/>
          </a:p>
        </p:txBody>
      </p:sp>
      <p:pic>
        <p:nvPicPr>
          <p:cNvPr id="5" name="Content Placeholder 4" descr="A black plaque with white text&#10;&#10;Description automatically generated">
            <a:extLst>
              <a:ext uri="{FF2B5EF4-FFF2-40B4-BE49-F238E27FC236}">
                <a16:creationId xmlns:a16="http://schemas.microsoft.com/office/drawing/2014/main" id="{2BF1E59F-A390-30EC-0A52-19A86738A3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39361" y="2247342"/>
            <a:ext cx="4686584" cy="3514938"/>
          </a:xfrm>
        </p:spPr>
      </p:pic>
    </p:spTree>
    <p:extLst>
      <p:ext uri="{BB962C8B-B14F-4D97-AF65-F5344CB8AC3E}">
        <p14:creationId xmlns:p14="http://schemas.microsoft.com/office/powerpoint/2010/main" val="30103766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AB557-4698-3B33-F47E-831B69E51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060" y="423221"/>
            <a:ext cx="9404723" cy="1400530"/>
          </a:xfrm>
        </p:spPr>
        <p:txBody>
          <a:bodyPr/>
          <a:lstStyle/>
          <a:p>
            <a:pPr algn="ctr"/>
            <a:r>
              <a:rPr lang="en-US" b="1" i="1" dirty="0"/>
              <a:t>Historical Marker</a:t>
            </a:r>
            <a:br>
              <a:rPr lang="en-US" b="1" i="1" dirty="0"/>
            </a:br>
            <a:r>
              <a:rPr lang="en-US" b="1" i="1" dirty="0"/>
              <a:t>Restoration</a:t>
            </a:r>
            <a:endParaRPr lang="en-US" dirty="0"/>
          </a:p>
        </p:txBody>
      </p:sp>
      <p:pic>
        <p:nvPicPr>
          <p:cNvPr id="5" name="Content Placeholder 4" descr="A close-up of a stone sculpture&#10;&#10;Description automatically generated">
            <a:extLst>
              <a:ext uri="{FF2B5EF4-FFF2-40B4-BE49-F238E27FC236}">
                <a16:creationId xmlns:a16="http://schemas.microsoft.com/office/drawing/2014/main" id="{00351EC6-E3BC-BB73-9DFB-8FF8501511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18036" y="2639666"/>
            <a:ext cx="4689875" cy="3517406"/>
          </a:xfrm>
        </p:spPr>
      </p:pic>
    </p:spTree>
    <p:extLst>
      <p:ext uri="{BB962C8B-B14F-4D97-AF65-F5344CB8AC3E}">
        <p14:creationId xmlns:p14="http://schemas.microsoft.com/office/powerpoint/2010/main" val="25718941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8F5C0-00FD-5597-C34E-1C6264359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/>
              <a:t>Historical Marker</a:t>
            </a:r>
            <a:br>
              <a:rPr lang="en-US" b="1" i="1" dirty="0"/>
            </a:br>
            <a:r>
              <a:rPr lang="en-US" b="1" i="1" dirty="0"/>
              <a:t>Restoration</a:t>
            </a:r>
            <a:endParaRPr lang="en-US" dirty="0"/>
          </a:p>
        </p:txBody>
      </p:sp>
      <p:pic>
        <p:nvPicPr>
          <p:cNvPr id="5" name="Content Placeholder 4" descr="A close-up of a stone surface">
            <a:extLst>
              <a:ext uri="{FF2B5EF4-FFF2-40B4-BE49-F238E27FC236}">
                <a16:creationId xmlns:a16="http://schemas.microsoft.com/office/drawing/2014/main" id="{F180BF43-30C4-4F86-CA71-AEAD9DF881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81282" y="2451773"/>
            <a:ext cx="4788198" cy="3591148"/>
          </a:xfrm>
        </p:spPr>
      </p:pic>
    </p:spTree>
    <p:extLst>
      <p:ext uri="{BB962C8B-B14F-4D97-AF65-F5344CB8AC3E}">
        <p14:creationId xmlns:p14="http://schemas.microsoft.com/office/powerpoint/2010/main" val="11888336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F82FC-57D8-1B5E-74DE-B8068E8E1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/>
              <a:t>Historical Marker</a:t>
            </a:r>
            <a:br>
              <a:rPr lang="en-US" b="1" i="1" dirty="0"/>
            </a:br>
            <a:r>
              <a:rPr lang="en-US" b="1" i="1" dirty="0"/>
              <a:t>Restoration</a:t>
            </a:r>
            <a:endParaRPr lang="en-US" dirty="0"/>
          </a:p>
        </p:txBody>
      </p:sp>
      <p:pic>
        <p:nvPicPr>
          <p:cNvPr id="5" name="Content Placeholder 4" descr="A hand holding a stone with a couple of laurels">
            <a:extLst>
              <a:ext uri="{FF2B5EF4-FFF2-40B4-BE49-F238E27FC236}">
                <a16:creationId xmlns:a16="http://schemas.microsoft.com/office/drawing/2014/main" id="{82981D44-39F1-118F-5E06-0426CDC8CE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997" y="1809047"/>
            <a:ext cx="6128313" cy="4596235"/>
          </a:xfrm>
        </p:spPr>
      </p:pic>
    </p:spTree>
    <p:extLst>
      <p:ext uri="{BB962C8B-B14F-4D97-AF65-F5344CB8AC3E}">
        <p14:creationId xmlns:p14="http://schemas.microsoft.com/office/powerpoint/2010/main" val="13792195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BD6BF-92E4-ACF5-B94E-1B4844091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/>
              <a:t>Historical Marker</a:t>
            </a:r>
            <a:br>
              <a:rPr lang="en-US" b="1" i="1" dirty="0"/>
            </a:br>
            <a:r>
              <a:rPr lang="en-US" b="1" i="1" dirty="0"/>
              <a:t>Restoration</a:t>
            </a:r>
            <a:endParaRPr lang="en-US" dirty="0"/>
          </a:p>
        </p:txBody>
      </p:sp>
      <p:pic>
        <p:nvPicPr>
          <p:cNvPr id="5" name="Content Placeholder 4" descr="A grey stone with a picture of a lion">
            <a:extLst>
              <a:ext uri="{FF2B5EF4-FFF2-40B4-BE49-F238E27FC236}">
                <a16:creationId xmlns:a16="http://schemas.microsoft.com/office/drawing/2014/main" id="{302ABF82-BE10-5717-B3C2-BB0197115F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14601" y="2407513"/>
            <a:ext cx="4783528" cy="3587646"/>
          </a:xfrm>
        </p:spPr>
      </p:pic>
    </p:spTree>
    <p:extLst>
      <p:ext uri="{BB962C8B-B14F-4D97-AF65-F5344CB8AC3E}">
        <p14:creationId xmlns:p14="http://schemas.microsoft.com/office/powerpoint/2010/main" val="17462119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D0F6D-B129-6818-BC1C-0CB0C8CD0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807" y="393725"/>
            <a:ext cx="9404723" cy="1400530"/>
          </a:xfrm>
        </p:spPr>
        <p:txBody>
          <a:bodyPr/>
          <a:lstStyle/>
          <a:p>
            <a:pPr algn="ctr"/>
            <a:r>
              <a:rPr lang="en-US" b="1" i="1" dirty="0"/>
              <a:t>Historical Marker</a:t>
            </a:r>
            <a:br>
              <a:rPr lang="en-US" b="1" i="1" dirty="0"/>
            </a:br>
            <a:r>
              <a:rPr lang="en-US" b="1" i="1" dirty="0"/>
              <a:t>Restoration</a:t>
            </a:r>
            <a:endParaRPr lang="en-US" dirty="0"/>
          </a:p>
        </p:txBody>
      </p:sp>
      <p:pic>
        <p:nvPicPr>
          <p:cNvPr id="5" name="Content Placeholder 4" descr="A close-up of a stone ledge">
            <a:extLst>
              <a:ext uri="{FF2B5EF4-FFF2-40B4-BE49-F238E27FC236}">
                <a16:creationId xmlns:a16="http://schemas.microsoft.com/office/drawing/2014/main" id="{FF0B67A9-4A7E-F5B5-33B0-BE60A76C1B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22952" y="2634750"/>
            <a:ext cx="4650547" cy="3487910"/>
          </a:xfrm>
        </p:spPr>
      </p:pic>
    </p:spTree>
    <p:extLst>
      <p:ext uri="{BB962C8B-B14F-4D97-AF65-F5344CB8AC3E}">
        <p14:creationId xmlns:p14="http://schemas.microsoft.com/office/powerpoint/2010/main" val="25291941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62D65-1CA3-BA71-FFE0-EA39E0298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833" y="246240"/>
            <a:ext cx="9404723" cy="1400530"/>
          </a:xfrm>
        </p:spPr>
        <p:txBody>
          <a:bodyPr/>
          <a:lstStyle/>
          <a:p>
            <a:pPr algn="ctr"/>
            <a:r>
              <a:rPr lang="en-US" b="1" i="1" dirty="0"/>
              <a:t>Historical Marker</a:t>
            </a:r>
            <a:br>
              <a:rPr lang="en-US" b="1" i="1" dirty="0"/>
            </a:br>
            <a:r>
              <a:rPr lang="en-US" b="1" i="1" dirty="0"/>
              <a:t>Restoration</a:t>
            </a:r>
            <a:endParaRPr lang="en-US" dirty="0"/>
          </a:p>
        </p:txBody>
      </p:sp>
      <p:pic>
        <p:nvPicPr>
          <p:cNvPr id="5" name="Content Placeholder 4" descr="A stone monument with a star and a star on it">
            <a:extLst>
              <a:ext uri="{FF2B5EF4-FFF2-40B4-BE49-F238E27FC236}">
                <a16:creationId xmlns:a16="http://schemas.microsoft.com/office/drawing/2014/main" id="{5F68CD3A-ACAB-8DA1-79C2-EAB72C1F3D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22953" y="2575756"/>
            <a:ext cx="4768534" cy="3576400"/>
          </a:xfrm>
        </p:spPr>
      </p:pic>
    </p:spTree>
    <p:extLst>
      <p:ext uri="{BB962C8B-B14F-4D97-AF65-F5344CB8AC3E}">
        <p14:creationId xmlns:p14="http://schemas.microsoft.com/office/powerpoint/2010/main" val="35631305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0BE79-01EB-C335-9C48-AE6505789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/>
              <a:t>Historical Marker</a:t>
            </a:r>
            <a:br>
              <a:rPr lang="en-US" b="1" i="1" dirty="0"/>
            </a:br>
            <a:r>
              <a:rPr lang="en-US" b="1" i="1" dirty="0"/>
              <a:t>Restoration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D88FD-E590-BCCB-CED5-E6668E2FDE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i="0" dirty="0">
                <a:effectLst/>
              </a:rPr>
              <a:t>James Morgan, pioneer Texas settler, merchant, land speculator, and commander at Galveston during the Texas Revolution. </a:t>
            </a:r>
          </a:p>
          <a:p>
            <a:r>
              <a:rPr lang="en-US" sz="2800" b="1" i="0" dirty="0">
                <a:solidFill>
                  <a:srgbClr val="212529"/>
                </a:solidFill>
                <a:effectLst/>
              </a:rPr>
              <a:t> </a:t>
            </a:r>
            <a:r>
              <a:rPr lang="en-US" sz="2800" b="1" i="0" dirty="0">
                <a:effectLst/>
              </a:rPr>
              <a:t>James Morgan brought to Texas </a:t>
            </a:r>
            <a:r>
              <a:rPr lang="en-US" sz="2800" b="1" dirty="0"/>
              <a:t>Emily D. West </a:t>
            </a:r>
            <a:r>
              <a:rPr lang="en-US" sz="2800" b="1" i="0" dirty="0">
                <a:effectLst/>
              </a:rPr>
              <a:t>, the so-called “Yellow Rose of Texas”, and planned a colony of free Blacks from Bermuda.  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7176921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07C45-FC1C-7147-3EBE-90CC8C514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7556" y="114693"/>
            <a:ext cx="9404723" cy="1400530"/>
          </a:xfrm>
        </p:spPr>
        <p:txBody>
          <a:bodyPr/>
          <a:lstStyle/>
          <a:p>
            <a:pPr algn="ctr"/>
            <a:r>
              <a:rPr lang="en-US" b="1" i="1" dirty="0"/>
              <a:t>Historical Marker</a:t>
            </a:r>
            <a:br>
              <a:rPr lang="en-US" b="1" i="1" dirty="0"/>
            </a:br>
            <a:r>
              <a:rPr lang="en-US" b="1" i="1" dirty="0"/>
              <a:t>Restoration</a:t>
            </a:r>
            <a:endParaRPr lang="en-US" dirty="0"/>
          </a:p>
        </p:txBody>
      </p:sp>
      <p:pic>
        <p:nvPicPr>
          <p:cNvPr id="5" name="Content Placeholder 4" descr="A sign in front of a building&#10;&#10;Description automatically generated">
            <a:extLst>
              <a:ext uri="{FF2B5EF4-FFF2-40B4-BE49-F238E27FC236}">
                <a16:creationId xmlns:a16="http://schemas.microsoft.com/office/drawing/2014/main" id="{4412EC22-8F8F-57FF-F4F7-CDEF0E896E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77018" y="2168734"/>
            <a:ext cx="5228084" cy="3921062"/>
          </a:xfrm>
        </p:spPr>
      </p:pic>
    </p:spTree>
    <p:extLst>
      <p:ext uri="{BB962C8B-B14F-4D97-AF65-F5344CB8AC3E}">
        <p14:creationId xmlns:p14="http://schemas.microsoft.com/office/powerpoint/2010/main" val="14721776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CB728-D374-1FF8-F77B-77829BAC4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257" y="149106"/>
            <a:ext cx="9404723" cy="1400530"/>
          </a:xfrm>
        </p:spPr>
        <p:txBody>
          <a:bodyPr/>
          <a:lstStyle/>
          <a:p>
            <a:pPr algn="ctr"/>
            <a:r>
              <a:rPr lang="en-US" b="1" i="1" dirty="0"/>
              <a:t>Historical Marker</a:t>
            </a:r>
            <a:br>
              <a:rPr lang="en-US" b="1" i="1" dirty="0"/>
            </a:br>
            <a:r>
              <a:rPr lang="en-US" b="1" i="1" dirty="0"/>
              <a:t>Restoration</a:t>
            </a:r>
            <a:endParaRPr lang="en-US" dirty="0"/>
          </a:p>
        </p:txBody>
      </p:sp>
      <p:pic>
        <p:nvPicPr>
          <p:cNvPr id="5" name="Content Placeholder 4" descr="A group of men standing in a grassy area&#10;&#10;Description automatically generated">
            <a:extLst>
              <a:ext uri="{FF2B5EF4-FFF2-40B4-BE49-F238E27FC236}">
                <a16:creationId xmlns:a16="http://schemas.microsoft.com/office/drawing/2014/main" id="{CCA46F15-9F35-F103-5CEF-53CFD51EF5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6" t="47513" r="12426" b="26330"/>
          <a:stretch/>
        </p:blipFill>
        <p:spPr>
          <a:xfrm rot="5400000">
            <a:off x="3742588" y="3053156"/>
            <a:ext cx="5159260" cy="2152218"/>
          </a:xfrm>
        </p:spPr>
      </p:pic>
      <p:pic>
        <p:nvPicPr>
          <p:cNvPr id="3" name="Content Placeholder 4" descr="A sign in front of a building&#10;&#10;Description automatically generated">
            <a:extLst>
              <a:ext uri="{FF2B5EF4-FFF2-40B4-BE49-F238E27FC236}">
                <a16:creationId xmlns:a16="http://schemas.microsoft.com/office/drawing/2014/main" id="{058FC9C9-BCDC-AA63-A398-5907E7E037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08476" y="2177658"/>
            <a:ext cx="5024174" cy="376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495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1E214-DE7B-8B26-4453-E29C337B7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/>
              <a:t>Historical Marker</a:t>
            </a:r>
            <a:br>
              <a:rPr lang="en-US" b="1" i="1" dirty="0"/>
            </a:br>
            <a:r>
              <a:rPr lang="en-US" b="1" i="1" dirty="0"/>
              <a:t>Restoration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1658B-D2E1-751A-B021-E702AEF28F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One might ask, How can we as a community preserve these markers for future generations.</a:t>
            </a:r>
          </a:p>
          <a:p>
            <a:pPr marL="0" indent="0">
              <a:buNone/>
            </a:pPr>
            <a:r>
              <a:rPr lang="en-US" sz="2800" b="1" dirty="0"/>
              <a:t>Groups begin by identifying markers in the immediate area that need attention.</a:t>
            </a:r>
          </a:p>
          <a:p>
            <a:pPr marL="0" indent="0">
              <a:buNone/>
            </a:pPr>
            <a:r>
              <a:rPr lang="en-US" sz="2800" b="1" dirty="0"/>
              <a:t>Meet with the government agency in the area that has control of the marker and site.</a:t>
            </a:r>
          </a:p>
          <a:p>
            <a:pPr marL="0" indent="0">
              <a:buNone/>
            </a:pPr>
            <a:r>
              <a:rPr lang="en-US" sz="2800" b="1" dirty="0"/>
              <a:t>Explain the process for completion of the restoration and timeline.</a:t>
            </a:r>
          </a:p>
          <a:p>
            <a:pPr marL="0" indent="0">
              <a:buNone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325058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47AE1-56A3-D6BD-3DBE-31BD40EB0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876" y="231169"/>
            <a:ext cx="9404723" cy="1400530"/>
          </a:xfrm>
        </p:spPr>
        <p:txBody>
          <a:bodyPr/>
          <a:lstStyle/>
          <a:p>
            <a:pPr algn="ctr"/>
            <a:r>
              <a:rPr lang="en-US" b="1" i="1" dirty="0"/>
              <a:t>Historical Marker</a:t>
            </a:r>
            <a:br>
              <a:rPr lang="en-US" b="1" i="1" dirty="0"/>
            </a:br>
            <a:r>
              <a:rPr lang="en-US" b="1" i="1" dirty="0"/>
              <a:t>Restoration</a:t>
            </a:r>
            <a:endParaRPr lang="en-US" dirty="0"/>
          </a:p>
        </p:txBody>
      </p:sp>
      <p:pic>
        <p:nvPicPr>
          <p:cNvPr id="5" name="Content Placeholder 4" descr="A black and white sign with text">
            <a:extLst>
              <a:ext uri="{FF2B5EF4-FFF2-40B4-BE49-F238E27FC236}">
                <a16:creationId xmlns:a16="http://schemas.microsoft.com/office/drawing/2014/main" id="{2266FDA3-DECA-4E62-CBDA-23BA41695C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45971" y="2449315"/>
            <a:ext cx="4768534" cy="3576400"/>
          </a:xfrm>
        </p:spPr>
      </p:pic>
    </p:spTree>
    <p:extLst>
      <p:ext uri="{BB962C8B-B14F-4D97-AF65-F5344CB8AC3E}">
        <p14:creationId xmlns:p14="http://schemas.microsoft.com/office/powerpoint/2010/main" val="26607930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75A2C-A1D5-CA87-A3D4-06CE8C924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834" y="231493"/>
            <a:ext cx="9404723" cy="1400530"/>
          </a:xfrm>
        </p:spPr>
        <p:txBody>
          <a:bodyPr/>
          <a:lstStyle/>
          <a:p>
            <a:pPr algn="ctr"/>
            <a:r>
              <a:rPr lang="en-US" b="1" i="1" dirty="0"/>
              <a:t>Historical Marker</a:t>
            </a:r>
            <a:br>
              <a:rPr lang="en-US" b="1" i="1" dirty="0"/>
            </a:br>
            <a:r>
              <a:rPr lang="en-US" b="1" i="1" dirty="0"/>
              <a:t>Restoration</a:t>
            </a:r>
            <a:endParaRPr lang="en-US" dirty="0"/>
          </a:p>
        </p:txBody>
      </p:sp>
      <p:pic>
        <p:nvPicPr>
          <p:cNvPr id="5" name="Content Placeholder 4" descr="A black sign with text on it">
            <a:extLst>
              <a:ext uri="{FF2B5EF4-FFF2-40B4-BE49-F238E27FC236}">
                <a16:creationId xmlns:a16="http://schemas.microsoft.com/office/drawing/2014/main" id="{29C31B00-7D94-A382-1BD4-29C72060B4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85185" y="2454040"/>
            <a:ext cx="4768534" cy="3576400"/>
          </a:xfrm>
        </p:spPr>
      </p:pic>
    </p:spTree>
    <p:extLst>
      <p:ext uri="{BB962C8B-B14F-4D97-AF65-F5344CB8AC3E}">
        <p14:creationId xmlns:p14="http://schemas.microsoft.com/office/powerpoint/2010/main" val="16389465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C4D03-3756-FCCE-1352-C79715AD1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216744"/>
            <a:ext cx="9404723" cy="1400530"/>
          </a:xfrm>
        </p:spPr>
        <p:txBody>
          <a:bodyPr/>
          <a:lstStyle/>
          <a:p>
            <a:pPr algn="ctr"/>
            <a:r>
              <a:rPr lang="en-US" b="1" dirty="0"/>
              <a:t>Historical Marker</a:t>
            </a:r>
            <a:br>
              <a:rPr lang="en-US" b="1" dirty="0"/>
            </a:br>
            <a:r>
              <a:rPr lang="en-US" b="1" dirty="0"/>
              <a:t>Restoration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41436-5890-B942-52AB-A9E30D345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853248"/>
            <a:ext cx="8946541" cy="4195481"/>
          </a:xfrm>
        </p:spPr>
        <p:txBody>
          <a:bodyPr>
            <a:noAutofit/>
          </a:bodyPr>
          <a:lstStyle/>
          <a:p>
            <a:r>
              <a:rPr lang="en-US" sz="2800" b="1" i="0" dirty="0">
                <a:effectLst/>
              </a:rPr>
              <a:t>New Washington – Current Day Morgan’s Point </a:t>
            </a:r>
          </a:p>
          <a:p>
            <a:r>
              <a:rPr lang="en-US" sz="2800" b="0" i="0" dirty="0">
                <a:solidFill>
                  <a:srgbClr val="212529"/>
                </a:solidFill>
                <a:effectLst/>
              </a:rPr>
              <a:t> </a:t>
            </a:r>
            <a:r>
              <a:rPr lang="en-US" sz="2800" b="1" dirty="0"/>
              <a:t>P</a:t>
            </a:r>
            <a:r>
              <a:rPr lang="en-US" sz="2800" b="1" i="0" dirty="0">
                <a:effectLst/>
              </a:rPr>
              <a:t>oint where Buffalo Bayou entered San Jacinto   Bay</a:t>
            </a:r>
          </a:p>
          <a:p>
            <a:r>
              <a:rPr lang="en-US" sz="2800" b="1" dirty="0"/>
              <a:t>Town laid out by James Morgan</a:t>
            </a:r>
          </a:p>
          <a:p>
            <a:r>
              <a:rPr lang="en-US" sz="2800" b="1" dirty="0"/>
              <a:t>Full of cattle and orange groves</a:t>
            </a:r>
          </a:p>
          <a:p>
            <a:r>
              <a:rPr lang="en-US" sz="2800" b="1" i="0" dirty="0">
                <a:effectLst/>
              </a:rPr>
              <a:t>General Santa Anna and his army almost captured David G. Burnet and the ad interim government </a:t>
            </a:r>
            <a:endParaRPr lang="en-US" sz="2800" b="1" dirty="0"/>
          </a:p>
          <a:p>
            <a:r>
              <a:rPr lang="en-US" sz="2800" b="1" dirty="0"/>
              <a:t>Ordered burned by General Santa Anna days before the Battle of San Jacinto</a:t>
            </a:r>
          </a:p>
        </p:txBody>
      </p:sp>
    </p:spTree>
    <p:extLst>
      <p:ext uri="{BB962C8B-B14F-4D97-AF65-F5344CB8AC3E}">
        <p14:creationId xmlns:p14="http://schemas.microsoft.com/office/powerpoint/2010/main" val="26556721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41F6F-93B0-D4F9-0074-C5C3653D0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815" y="157560"/>
            <a:ext cx="9404723" cy="1400530"/>
          </a:xfrm>
        </p:spPr>
        <p:txBody>
          <a:bodyPr/>
          <a:lstStyle/>
          <a:p>
            <a:pPr algn="ctr"/>
            <a:r>
              <a:rPr lang="en-US" b="1" i="1" dirty="0"/>
              <a:t>Historical Marker</a:t>
            </a:r>
            <a:br>
              <a:rPr lang="en-US" b="1" i="1" dirty="0"/>
            </a:br>
            <a:r>
              <a:rPr lang="en-US" b="1" i="1" dirty="0"/>
              <a:t>Restoration</a:t>
            </a:r>
            <a:endParaRPr lang="en-US" dirty="0"/>
          </a:p>
        </p:txBody>
      </p:sp>
      <p:pic>
        <p:nvPicPr>
          <p:cNvPr id="5" name="Content Placeholder 4" descr="A person standing next to a sign">
            <a:extLst>
              <a:ext uri="{FF2B5EF4-FFF2-40B4-BE49-F238E27FC236}">
                <a16:creationId xmlns:a16="http://schemas.microsoft.com/office/drawing/2014/main" id="{1EA5591C-D8FF-565F-8126-4B607D336C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4" t="38462" r="6672" b="22336"/>
          <a:stretch/>
        </p:blipFill>
        <p:spPr>
          <a:xfrm rot="5400000">
            <a:off x="4144488" y="3515098"/>
            <a:ext cx="3835730" cy="1888177"/>
          </a:xfrm>
        </p:spPr>
      </p:pic>
    </p:spTree>
    <p:extLst>
      <p:ext uri="{BB962C8B-B14F-4D97-AF65-F5344CB8AC3E}">
        <p14:creationId xmlns:p14="http://schemas.microsoft.com/office/powerpoint/2010/main" val="42853356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359BB-01BC-FBFB-2A6C-A41B4DBAD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/>
              <a:t>Historical Marker</a:t>
            </a:r>
            <a:br>
              <a:rPr lang="en-US" b="1" i="1" dirty="0"/>
            </a:br>
            <a:r>
              <a:rPr lang="en-US" b="1" i="1" dirty="0"/>
              <a:t>Restoration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8C262-5816-ABBB-2241-6BD763FDD5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b="1" i="0" dirty="0">
                <a:effectLst/>
              </a:rPr>
              <a:t>Mirabeau Buonaparte Lamar</a:t>
            </a:r>
            <a:r>
              <a:rPr lang="en-US" sz="2800" b="1" dirty="0"/>
              <a:t> </a:t>
            </a:r>
            <a:r>
              <a:rPr lang="en-US" sz="2800" b="1" i="0" dirty="0">
                <a:effectLst/>
              </a:rPr>
              <a:t>was an American attorney, politician, poet, and leading political figure during the Texas Republic era.</a:t>
            </a:r>
          </a:p>
          <a:p>
            <a:r>
              <a:rPr lang="en-US" sz="2800" b="1" i="0" dirty="0">
                <a:effectLst/>
              </a:rPr>
              <a:t>Jane Wilkinson Long led a long and hard life</a:t>
            </a:r>
          </a:p>
          <a:p>
            <a:r>
              <a:rPr lang="en-US" sz="2800" b="1" dirty="0">
                <a:ea typeface="EB Garamond" panose="00000500000000000000" pitchFamily="2" charset="0"/>
              </a:rPr>
              <a:t>B</a:t>
            </a:r>
            <a:r>
              <a:rPr lang="en-US" sz="2800" b="1" i="0" dirty="0">
                <a:effectLst/>
                <a:ea typeface="EB Garamond" panose="00000500000000000000" pitchFamily="2" charset="0"/>
              </a:rPr>
              <a:t>ecause of the birth of her child on Bolivar Peninsula she was deemed the </a:t>
            </a:r>
            <a:r>
              <a:rPr lang="en-US" sz="2800" b="1" i="0" dirty="0">
                <a:effectLst/>
              </a:rPr>
              <a:t>“Mother of Texas.”</a:t>
            </a:r>
          </a:p>
          <a:p>
            <a:r>
              <a:rPr lang="en-US" sz="2800" b="1" i="0" dirty="0">
                <a:effectLst/>
              </a:rPr>
              <a:t> She claimed to have dined with Jean Laffite on Galveston Island. 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5048540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9908A-8FE0-55C5-740E-48340B8EE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066" y="246241"/>
            <a:ext cx="9404723" cy="1400530"/>
          </a:xfrm>
        </p:spPr>
        <p:txBody>
          <a:bodyPr/>
          <a:lstStyle/>
          <a:p>
            <a:pPr algn="ctr"/>
            <a:r>
              <a:rPr lang="en-US" b="1" i="1" dirty="0"/>
              <a:t>Historical Marker</a:t>
            </a:r>
            <a:br>
              <a:rPr lang="en-US" b="1" i="1" dirty="0"/>
            </a:br>
            <a:r>
              <a:rPr lang="en-US" b="1" i="1" dirty="0"/>
              <a:t>Restoration</a:t>
            </a:r>
            <a:endParaRPr lang="en-US" dirty="0"/>
          </a:p>
        </p:txBody>
      </p:sp>
      <p:pic>
        <p:nvPicPr>
          <p:cNvPr id="5" name="Content Placeholder 4" descr="A tall white monument with crosses in a cemetery">
            <a:extLst>
              <a:ext uri="{FF2B5EF4-FFF2-40B4-BE49-F238E27FC236}">
                <a16:creationId xmlns:a16="http://schemas.microsoft.com/office/drawing/2014/main" id="{A58A6FEB-E189-47D5-7FF5-77B825F866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57495" y="2404879"/>
            <a:ext cx="4807863" cy="3605897"/>
          </a:xfrm>
        </p:spPr>
      </p:pic>
    </p:spTree>
    <p:extLst>
      <p:ext uri="{BB962C8B-B14F-4D97-AF65-F5344CB8AC3E}">
        <p14:creationId xmlns:p14="http://schemas.microsoft.com/office/powerpoint/2010/main" val="31078147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EA570-0BC9-0A5C-53A1-E22C2F69A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6895" y="162231"/>
            <a:ext cx="9404723" cy="1400530"/>
          </a:xfrm>
        </p:spPr>
        <p:txBody>
          <a:bodyPr/>
          <a:lstStyle/>
          <a:p>
            <a:pPr algn="ctr"/>
            <a:r>
              <a:rPr lang="en-US" b="1" i="1" dirty="0"/>
              <a:t>Historical Marker</a:t>
            </a:r>
            <a:br>
              <a:rPr lang="en-US" b="1" i="1" dirty="0"/>
            </a:br>
            <a:r>
              <a:rPr lang="en-US" b="1" i="1" dirty="0"/>
              <a:t>Restoration</a:t>
            </a:r>
            <a:endParaRPr lang="en-US" dirty="0"/>
          </a:p>
        </p:txBody>
      </p:sp>
      <p:pic>
        <p:nvPicPr>
          <p:cNvPr id="5" name="Content Placeholder 4" descr="A stone monument with a sign on it&#10;&#10;Description automatically generated with medium confidence">
            <a:extLst>
              <a:ext uri="{FF2B5EF4-FFF2-40B4-BE49-F238E27FC236}">
                <a16:creationId xmlns:a16="http://schemas.microsoft.com/office/drawing/2014/main" id="{E576011B-3CA7-DF25-06E3-04A4FA545F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76882" y="2316612"/>
            <a:ext cx="5004751" cy="3753563"/>
          </a:xfrm>
        </p:spPr>
      </p:pic>
    </p:spTree>
    <p:extLst>
      <p:ext uri="{BB962C8B-B14F-4D97-AF65-F5344CB8AC3E}">
        <p14:creationId xmlns:p14="http://schemas.microsoft.com/office/powerpoint/2010/main" val="14700557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EAF9A-468E-D842-9D69-3927E6231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638" y="152006"/>
            <a:ext cx="9404723" cy="1400530"/>
          </a:xfrm>
        </p:spPr>
        <p:txBody>
          <a:bodyPr/>
          <a:lstStyle/>
          <a:p>
            <a:pPr algn="ctr"/>
            <a:r>
              <a:rPr lang="en-US" b="1" i="1" dirty="0"/>
              <a:t>Historical Marker</a:t>
            </a:r>
            <a:br>
              <a:rPr lang="en-US" b="1" i="1" dirty="0"/>
            </a:br>
            <a:r>
              <a:rPr lang="en-US" b="1" i="1" dirty="0"/>
              <a:t>Restoration</a:t>
            </a:r>
            <a:endParaRPr lang="en-US" dirty="0"/>
          </a:p>
        </p:txBody>
      </p:sp>
      <p:pic>
        <p:nvPicPr>
          <p:cNvPr id="5" name="Content Placeholder 4" descr="A white spray bottle with a black sprayer&#10;&#10;Description automatically generated">
            <a:extLst>
              <a:ext uri="{FF2B5EF4-FFF2-40B4-BE49-F238E27FC236}">
                <a16:creationId xmlns:a16="http://schemas.microsoft.com/office/drawing/2014/main" id="{C0343B79-2CA0-0A88-01A7-F09A13BC61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344" y="1853248"/>
            <a:ext cx="3229282" cy="4852746"/>
          </a:xfrm>
        </p:spPr>
      </p:pic>
    </p:spTree>
    <p:extLst>
      <p:ext uri="{BB962C8B-B14F-4D97-AF65-F5344CB8AC3E}">
        <p14:creationId xmlns:p14="http://schemas.microsoft.com/office/powerpoint/2010/main" val="33436541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E09D2-85A8-07B9-98F2-A9585D909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078" y="149940"/>
            <a:ext cx="9404723" cy="1400530"/>
          </a:xfrm>
        </p:spPr>
        <p:txBody>
          <a:bodyPr/>
          <a:lstStyle/>
          <a:p>
            <a:pPr algn="ctr"/>
            <a:r>
              <a:rPr lang="en-US" b="1" i="1" dirty="0"/>
              <a:t>Historical Marker</a:t>
            </a:r>
            <a:br>
              <a:rPr lang="en-US" b="1" i="1" dirty="0"/>
            </a:br>
            <a:r>
              <a:rPr lang="en-US" b="1" i="1" dirty="0"/>
              <a:t>Restoration</a:t>
            </a:r>
            <a:endParaRPr lang="en-US" dirty="0"/>
          </a:p>
        </p:txBody>
      </p:sp>
      <p:pic>
        <p:nvPicPr>
          <p:cNvPr id="5" name="Content Placeholder 4" descr="A tree with chains from a tree&#10;&#10;Description automatically generated">
            <a:extLst>
              <a:ext uri="{FF2B5EF4-FFF2-40B4-BE49-F238E27FC236}">
                <a16:creationId xmlns:a16="http://schemas.microsoft.com/office/drawing/2014/main" id="{759C41AB-C346-FC26-F643-A6F7B27D2C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027" y="1779506"/>
            <a:ext cx="3600135" cy="4820266"/>
          </a:xfrm>
        </p:spPr>
      </p:pic>
    </p:spTree>
    <p:extLst>
      <p:ext uri="{BB962C8B-B14F-4D97-AF65-F5344CB8AC3E}">
        <p14:creationId xmlns:p14="http://schemas.microsoft.com/office/powerpoint/2010/main" val="8913943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E7C1F-0823-8BC3-ABA5-D41095472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/>
              <a:t>Historical Marker</a:t>
            </a:r>
            <a:br>
              <a:rPr lang="en-US" b="1" i="1" dirty="0"/>
            </a:br>
            <a:r>
              <a:rPr lang="en-US" b="1" i="1" dirty="0"/>
              <a:t>Restoration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7E445-0723-AAD1-7CC4-24BB7E139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970" y="2464561"/>
            <a:ext cx="8946541" cy="4195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/>
              <a:t>So, you want to clean markers and need to know what to do? </a:t>
            </a:r>
          </a:p>
        </p:txBody>
      </p:sp>
    </p:spTree>
    <p:extLst>
      <p:ext uri="{BB962C8B-B14F-4D97-AF65-F5344CB8AC3E}">
        <p14:creationId xmlns:p14="http://schemas.microsoft.com/office/powerpoint/2010/main" val="1603051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27D4E-2589-C182-6759-70EC43308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/>
              <a:t>Historical Marker</a:t>
            </a:r>
            <a:br>
              <a:rPr lang="en-US" b="1" i="1" dirty="0"/>
            </a:br>
            <a:r>
              <a:rPr lang="en-US" b="1" i="1" dirty="0"/>
              <a:t>Restoration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77536-D99B-8851-A05A-FDACE7435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853248"/>
            <a:ext cx="8946541" cy="4195481"/>
          </a:xfrm>
        </p:spPr>
        <p:txBody>
          <a:bodyPr>
            <a:noAutofit/>
          </a:bodyPr>
          <a:lstStyle/>
          <a:p>
            <a:r>
              <a:rPr lang="en-US" sz="2700" b="1" dirty="0"/>
              <a:t>Most County were given the markers to oversee by the State of Texas Congress</a:t>
            </a:r>
          </a:p>
          <a:p>
            <a:r>
              <a:rPr lang="en-US" sz="2700" b="1" dirty="0"/>
              <a:t>The County is responsible for the maintenance, repair, and management of the markers </a:t>
            </a:r>
          </a:p>
          <a:p>
            <a:r>
              <a:rPr lang="en-US" sz="2700" b="1" dirty="0"/>
              <a:t>The Historical Commission depends on local and state entities to help fund replacement and repairs</a:t>
            </a:r>
          </a:p>
          <a:p>
            <a:r>
              <a:rPr lang="en-US" sz="2700" b="1" dirty="0"/>
              <a:t>Historical Commission is made up of volunteers who are selected to oversee the restoration projects.</a:t>
            </a:r>
          </a:p>
        </p:txBody>
      </p:sp>
    </p:spTree>
    <p:extLst>
      <p:ext uri="{BB962C8B-B14F-4D97-AF65-F5344CB8AC3E}">
        <p14:creationId xmlns:p14="http://schemas.microsoft.com/office/powerpoint/2010/main" val="24350718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DA237-EFEF-E05C-F87E-1C1AB2493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/>
              <a:t>Historical Marker</a:t>
            </a:r>
            <a:br>
              <a:rPr lang="en-US" b="1" i="1" dirty="0"/>
            </a:br>
            <a:r>
              <a:rPr lang="en-US" b="1" i="1" dirty="0"/>
              <a:t>Restoration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61200-7424-B823-95CF-72E0430F56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Get permission from the local County Historical Commission </a:t>
            </a:r>
          </a:p>
          <a:p>
            <a:r>
              <a:rPr lang="en-US" sz="2800" b="1" dirty="0"/>
              <a:t>County Historical Commission usually have limited funds</a:t>
            </a:r>
          </a:p>
          <a:p>
            <a:r>
              <a:rPr lang="en-US" sz="2800" b="1" dirty="0"/>
              <a:t>Make sure you have all the right equipment</a:t>
            </a:r>
          </a:p>
          <a:p>
            <a:r>
              <a:rPr lang="en-US" sz="2800" b="1" dirty="0"/>
              <a:t>Is it a metal black and white marker? </a:t>
            </a:r>
          </a:p>
          <a:p>
            <a:r>
              <a:rPr lang="en-US" sz="2800" b="1" dirty="0"/>
              <a:t>Is it a stone marker? D2</a:t>
            </a:r>
          </a:p>
          <a:p>
            <a:r>
              <a:rPr lang="en-US" sz="2800" b="1" dirty="0"/>
              <a:t>Amazon is a good place to start to purchase D2</a:t>
            </a:r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8850693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88CD9-0B60-6995-4406-E2BA878C9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Historical Marker</a:t>
            </a:r>
            <a:br>
              <a:rPr lang="en-US" b="1" dirty="0"/>
            </a:br>
            <a:r>
              <a:rPr lang="en-US" b="1" dirty="0"/>
              <a:t>Restoration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1C511-D128-903B-8320-75BF041929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/>
              <a:t>Last but not least…….</a:t>
            </a:r>
          </a:p>
          <a:p>
            <a:r>
              <a:rPr lang="en-US" sz="2800" b="1" dirty="0"/>
              <a:t>Remember why you are doing the project</a:t>
            </a:r>
          </a:p>
          <a:p>
            <a:r>
              <a:rPr lang="en-US" sz="2800" b="1" dirty="0"/>
              <a:t>Its Texas history….. we do this for them, not us</a:t>
            </a:r>
          </a:p>
          <a:p>
            <a:r>
              <a:rPr lang="en-US" sz="2800" b="1" dirty="0"/>
              <a:t>Preserve, protect, teach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800" b="1" dirty="0"/>
              <a:t>   REMEMBER YOUR TEXAS PRIDE!</a:t>
            </a:r>
          </a:p>
        </p:txBody>
      </p:sp>
    </p:spTree>
    <p:extLst>
      <p:ext uri="{BB962C8B-B14F-4D97-AF65-F5344CB8AC3E}">
        <p14:creationId xmlns:p14="http://schemas.microsoft.com/office/powerpoint/2010/main" val="3433594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6E797-5679-8B6F-D31E-59A3EFBA4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/>
              <a:t>Historical Marker</a:t>
            </a:r>
            <a:br>
              <a:rPr lang="en-US" b="1" i="1" dirty="0"/>
            </a:br>
            <a:r>
              <a:rPr lang="en-US" b="1" i="1" dirty="0"/>
              <a:t>Restoration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40B57-6DB3-4561-CA16-915F122E03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There are five types of markers that are the most recognizable </a:t>
            </a:r>
          </a:p>
          <a:p>
            <a:r>
              <a:rPr lang="en-US" sz="2800" b="1" dirty="0"/>
              <a:t>Centennial flat marker</a:t>
            </a:r>
          </a:p>
          <a:p>
            <a:r>
              <a:rPr lang="en-US" sz="2800" b="1" dirty="0"/>
              <a:t>Rectangular Centennial Marker </a:t>
            </a:r>
          </a:p>
          <a:p>
            <a:r>
              <a:rPr lang="en-US" sz="2800" b="1" dirty="0"/>
              <a:t>Texas Centennial Marker </a:t>
            </a:r>
          </a:p>
          <a:p>
            <a:r>
              <a:rPr lang="en-US" sz="2800" b="1" dirty="0"/>
              <a:t>Texas Historical Marker</a:t>
            </a:r>
          </a:p>
          <a:p>
            <a:r>
              <a:rPr lang="en-US" sz="2800" b="1" dirty="0"/>
              <a:t>Texas Historical Cemetery </a:t>
            </a:r>
          </a:p>
        </p:txBody>
      </p:sp>
    </p:spTree>
    <p:extLst>
      <p:ext uri="{BB962C8B-B14F-4D97-AF65-F5344CB8AC3E}">
        <p14:creationId xmlns:p14="http://schemas.microsoft.com/office/powerpoint/2010/main" val="1120801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CADDD-2FD4-40EF-6FC1-C2FAB114E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/>
              <a:t>Historical Marker</a:t>
            </a:r>
            <a:br>
              <a:rPr lang="en-US" b="1" i="1" dirty="0"/>
            </a:br>
            <a:r>
              <a:rPr lang="en-US" b="1" i="1" dirty="0"/>
              <a:t>Restoration</a:t>
            </a:r>
            <a:endParaRPr lang="en-US" dirty="0"/>
          </a:p>
        </p:txBody>
      </p:sp>
      <p:pic>
        <p:nvPicPr>
          <p:cNvPr id="5" name="Content Placeholder 4" descr="A plaque with text on it">
            <a:extLst>
              <a:ext uri="{FF2B5EF4-FFF2-40B4-BE49-F238E27FC236}">
                <a16:creationId xmlns:a16="http://schemas.microsoft.com/office/drawing/2014/main" id="{14FBB9C3-8FD7-95C2-F619-CBA2869595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842" y="1952943"/>
            <a:ext cx="5383291" cy="4091034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C942ED4-8F48-992C-9CFA-C9BE58E9AF23}"/>
              </a:ext>
            </a:extLst>
          </p:cNvPr>
          <p:cNvSpPr txBox="1"/>
          <p:nvPr/>
        </p:nvSpPr>
        <p:spPr>
          <a:xfrm>
            <a:off x="2055915" y="6122518"/>
            <a:ext cx="68451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Sterling Building in Downtown Houston </a:t>
            </a:r>
          </a:p>
        </p:txBody>
      </p:sp>
    </p:spTree>
    <p:extLst>
      <p:ext uri="{BB962C8B-B14F-4D97-AF65-F5344CB8AC3E}">
        <p14:creationId xmlns:p14="http://schemas.microsoft.com/office/powerpoint/2010/main" val="1510773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16930-D633-4504-64A1-9AA313221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Historical Marker</a:t>
            </a:r>
            <a:br>
              <a:rPr lang="en-US" b="1" dirty="0"/>
            </a:br>
            <a:r>
              <a:rPr lang="en-US" b="1" dirty="0"/>
              <a:t>Restoration</a:t>
            </a:r>
            <a:endParaRPr lang="en-US" dirty="0"/>
          </a:p>
        </p:txBody>
      </p:sp>
      <p:pic>
        <p:nvPicPr>
          <p:cNvPr id="5" name="Content Placeholder 4" descr="A stone with a plaque on it&#10;&#10;Description automatically generated">
            <a:extLst>
              <a:ext uri="{FF2B5EF4-FFF2-40B4-BE49-F238E27FC236}">
                <a16:creationId xmlns:a16="http://schemas.microsoft.com/office/drawing/2014/main" id="{F46DDB32-B906-AB76-367B-90F8ECAD55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638" y="2293144"/>
            <a:ext cx="6286500" cy="3714750"/>
          </a:xfrm>
        </p:spPr>
      </p:pic>
    </p:spTree>
    <p:extLst>
      <p:ext uri="{BB962C8B-B14F-4D97-AF65-F5344CB8AC3E}">
        <p14:creationId xmlns:p14="http://schemas.microsoft.com/office/powerpoint/2010/main" val="2548780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1D498-9238-1DE1-9A6F-53F3629B0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/>
              <a:t>Historical Marker</a:t>
            </a:r>
            <a:br>
              <a:rPr lang="en-US" b="1" i="1" dirty="0"/>
            </a:br>
            <a:r>
              <a:rPr lang="en-US" b="1" i="1" dirty="0"/>
              <a:t>Restoration</a:t>
            </a:r>
            <a:endParaRPr lang="en-US" dirty="0"/>
          </a:p>
        </p:txBody>
      </p:sp>
      <p:pic>
        <p:nvPicPr>
          <p:cNvPr id="5" name="Content Placeholder 4" descr="A stone monument with a star and a star on it">
            <a:extLst>
              <a:ext uri="{FF2B5EF4-FFF2-40B4-BE49-F238E27FC236}">
                <a16:creationId xmlns:a16="http://schemas.microsoft.com/office/drawing/2014/main" id="{212D05C6-CFDB-A75C-99AC-CC531CCCB8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79800" y="2577901"/>
            <a:ext cx="4195763" cy="3146822"/>
          </a:xfrm>
        </p:spPr>
      </p:pic>
    </p:spTree>
    <p:extLst>
      <p:ext uri="{BB962C8B-B14F-4D97-AF65-F5344CB8AC3E}">
        <p14:creationId xmlns:p14="http://schemas.microsoft.com/office/powerpoint/2010/main" val="1400379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3D831-0EEB-2A45-1BBF-DB50966E2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/>
              <a:t>Historical Marker</a:t>
            </a:r>
            <a:br>
              <a:rPr lang="en-US" b="1" i="1" dirty="0"/>
            </a:br>
            <a:r>
              <a:rPr lang="en-US" b="1" i="1" dirty="0"/>
              <a:t>Restoration</a:t>
            </a:r>
            <a:endParaRPr lang="en-US" dirty="0"/>
          </a:p>
        </p:txBody>
      </p:sp>
      <p:pic>
        <p:nvPicPr>
          <p:cNvPr id="5" name="Content Placeholder 4" descr="A stone sign with text on it&#10;&#10;Description automatically generated">
            <a:extLst>
              <a:ext uri="{FF2B5EF4-FFF2-40B4-BE49-F238E27FC236}">
                <a16:creationId xmlns:a16="http://schemas.microsoft.com/office/drawing/2014/main" id="{1032262F-15C5-A2CE-0F89-230E0EF5E2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79800" y="2577901"/>
            <a:ext cx="4195763" cy="3146822"/>
          </a:xfrm>
        </p:spPr>
      </p:pic>
    </p:spTree>
    <p:extLst>
      <p:ext uri="{BB962C8B-B14F-4D97-AF65-F5344CB8AC3E}">
        <p14:creationId xmlns:p14="http://schemas.microsoft.com/office/powerpoint/2010/main" val="21617134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34556</TotalTime>
  <Words>855</Words>
  <Application>Microsoft Office PowerPoint</Application>
  <PresentationFormat>Widescreen</PresentationFormat>
  <Paragraphs>112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Century Gothic</vt:lpstr>
      <vt:lpstr>EB Garamond</vt:lpstr>
      <vt:lpstr>Trade Gothic Next Heavy</vt:lpstr>
      <vt:lpstr>Wingdings 3</vt:lpstr>
      <vt:lpstr>Ion</vt:lpstr>
      <vt:lpstr>Historical Marker  Restoration </vt:lpstr>
      <vt:lpstr>Historical Marker Restoration</vt:lpstr>
      <vt:lpstr>Historical Marker Restoration</vt:lpstr>
      <vt:lpstr>Historical Marker Restoration</vt:lpstr>
      <vt:lpstr>Historical Marker Restoration</vt:lpstr>
      <vt:lpstr>Historical Marker Restoration</vt:lpstr>
      <vt:lpstr>Historical Marker Restoration</vt:lpstr>
      <vt:lpstr>Historical Marker Restoration</vt:lpstr>
      <vt:lpstr>Historical Marker Restoration</vt:lpstr>
      <vt:lpstr>Historical Marker Restoration</vt:lpstr>
      <vt:lpstr>Historical Marker Restoration</vt:lpstr>
      <vt:lpstr>Historical Marker Restoration</vt:lpstr>
      <vt:lpstr>Historical Marker Restoration</vt:lpstr>
      <vt:lpstr>Historical Marker Restoration Materials/Tools</vt:lpstr>
      <vt:lpstr>Historical Marker Restoration</vt:lpstr>
      <vt:lpstr>Historical Marker Restoration</vt:lpstr>
      <vt:lpstr>Historical Marker Restoration</vt:lpstr>
      <vt:lpstr>Historical Marker Restoration</vt:lpstr>
      <vt:lpstr>Historical Marker Restoration</vt:lpstr>
      <vt:lpstr>Historical Marker Restoration</vt:lpstr>
      <vt:lpstr>Historical Marker Restoration</vt:lpstr>
      <vt:lpstr>Historical Marker Restoration</vt:lpstr>
      <vt:lpstr>Historical Marker Restoration</vt:lpstr>
      <vt:lpstr>Historical Marker Restoration</vt:lpstr>
      <vt:lpstr>Historical Marker Restoration</vt:lpstr>
      <vt:lpstr>Historical Marker Restoration</vt:lpstr>
      <vt:lpstr>Historical Marker Restoration</vt:lpstr>
      <vt:lpstr>Historical Marker Restoration</vt:lpstr>
      <vt:lpstr>Historical Marker Restoration</vt:lpstr>
      <vt:lpstr>Historical Marker Restoration</vt:lpstr>
      <vt:lpstr>Historical Marker Restoration</vt:lpstr>
      <vt:lpstr>Historical Marker Restoration</vt:lpstr>
      <vt:lpstr>Historical Marker Restoration</vt:lpstr>
      <vt:lpstr>Historical Marker Restoration</vt:lpstr>
      <vt:lpstr>Historical Marker Restoration</vt:lpstr>
      <vt:lpstr>Historical Marker Restoration</vt:lpstr>
      <vt:lpstr>Historical Marker Restoration</vt:lpstr>
      <vt:lpstr>Historical Marker Restoration</vt:lpstr>
      <vt:lpstr>Historical Marker Restoration</vt:lpstr>
      <vt:lpstr>Historical Marker Restoration</vt:lpstr>
      <vt:lpstr>Historical Marker Restoration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robyn gallion</dc:creator>
  <cp:lastModifiedBy>Cindy Schnuriger</cp:lastModifiedBy>
  <cp:revision>3</cp:revision>
  <dcterms:created xsi:type="dcterms:W3CDTF">2024-09-16T16:57:43Z</dcterms:created>
  <dcterms:modified xsi:type="dcterms:W3CDTF">2025-01-13T18:15:45Z</dcterms:modified>
</cp:coreProperties>
</file>